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502920"/>
            <a:ext cx="27432" cy="267004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164592"/>
            <a:ext cx="5577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  ×  BUSINESS PERFORMANCE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566928" y="438912"/>
            <a:ext cx="55778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502920"/>
            <a:ext cx="5669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VÝON,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566928" y="1389888"/>
            <a:ext cx="5669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KDY NA NĚM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566928" y="2276856"/>
            <a:ext cx="5669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ZÁLEŽÍ.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566928" y="3364992"/>
            <a:ext cx="5303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architecture pro lídry a organizace.</a:t>
            </a:r>
            <a:endParaRPr lang="en-US" sz="11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Metodologie z vrcholového sportu. Výsledky v businessu.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92240" y="502920"/>
            <a:ext cx="2240280" cy="2670048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492240" y="502920"/>
            <a:ext cx="2240280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92240" y="658368"/>
            <a:ext cx="2240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+ 2</a:t>
            </a:r>
            <a:endParaRPr lang="en-US" sz="4600" dirty="0"/>
          </a:p>
        </p:txBody>
      </p:sp>
      <p:sp>
        <p:nvSpPr>
          <p:cNvPr id="12" name="Shape 10"/>
          <p:cNvSpPr/>
          <p:nvPr/>
        </p:nvSpPr>
        <p:spPr>
          <a:xfrm>
            <a:off x="6693408" y="1627632"/>
            <a:ext cx="1837944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92240" y="1700784"/>
            <a:ext cx="22402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b="1" spc="150" kern="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MODULY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b="1" spc="150" kern="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PROGRAMU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693408" y="2231136"/>
            <a:ext cx="1837944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92240" y="2304288"/>
            <a:ext cx="2240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Ověřená · Vědecké základy</a:t>
            </a:r>
            <a:endParaRPr lang="en-US" sz="8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80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Okamžitě aplikovatelná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17" name="Text 15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13</a:t>
            </a:r>
            <a:endParaRPr lang="en-US" sz="5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18872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  06  —  PŘIPRAVUJEME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384048"/>
            <a:ext cx="83210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Resilience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344168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CÍL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1572768"/>
            <a:ext cx="5074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Vybudovat systém dlouhodobé odolnosti pro top management. Prevence burnoutu a výkon 12+ měsíců.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2496312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METODY A NÁSTROJE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411480" y="2807208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76072" y="2798064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Recovery architecture design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3200400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6072" y="3191256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management system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11480" y="3593592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" y="3584448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Long-term performance periodization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11480" y="3986784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76072" y="3977640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Resilience assessment &amp; baseline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687568" y="1325880"/>
            <a:ext cx="3044952" cy="320040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687568" y="1325880"/>
            <a:ext cx="3044952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70448" y="1481328"/>
            <a:ext cx="26791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VÝSTUP MODULU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5870448" y="1709928"/>
            <a:ext cx="2679192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870448" y="1865376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35040" y="1856232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Individuální recovery protokol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870448" y="2395728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035040" y="2386584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Energetický management systém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870448" y="2926080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35040" y="2916936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Prevence burnoutu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5870448" y="3456432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35040" y="344728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Udržitelný výkon 12+ měsíců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11480" y="4370832"/>
            <a:ext cx="5074920" cy="274320"/>
          </a:xfrm>
          <a:prstGeom prst="rect">
            <a:avLst/>
          </a:prstGeom>
          <a:solidFill>
            <a:srgbClr val="1D2D3D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11480" y="4370832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Tento modul je ve vývoji. Bude dostupný v Q3 2025.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31" name="Text 29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13</a:t>
            </a:r>
            <a:endParaRPr lang="en-US" sz="5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18872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 —  PROČ TO FUNGUJE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384048"/>
            <a:ext cx="83210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Měřitelné výsledky. Vědecké základy.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298448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kombinuje neuroscience, sportovní psychologii a strategický business coaching. Výsledky jsou měřitelné od prvního dne.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411480" y="1874520"/>
            <a:ext cx="2670048" cy="164592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1874520"/>
            <a:ext cx="2670048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938528"/>
            <a:ext cx="267004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94%</a:t>
            </a:r>
            <a:endParaRPr lang="en-US" sz="5400" dirty="0"/>
          </a:p>
        </p:txBody>
      </p:sp>
      <p:sp>
        <p:nvSpPr>
          <p:cNvPr id="9" name="Shape 7"/>
          <p:cNvSpPr/>
          <p:nvPr/>
        </p:nvSpPr>
        <p:spPr>
          <a:xfrm>
            <a:off x="640080" y="2852928"/>
            <a:ext cx="2212848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907792"/>
            <a:ext cx="24871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účastníků reportuje</a:t>
            </a:r>
            <a:endParaRPr lang="en-US" sz="950" dirty="0"/>
          </a:p>
          <a:p>
            <a:pPr algn="ctr"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zlepšení výkonu pod tlakem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18688" y="1874520"/>
            <a:ext cx="2670048" cy="164592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18688" y="1874520"/>
            <a:ext cx="2670048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18688" y="1938528"/>
            <a:ext cx="267004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3×</a:t>
            </a:r>
            <a:endParaRPr lang="en-US" sz="5400" dirty="0"/>
          </a:p>
        </p:txBody>
      </p:sp>
      <p:sp>
        <p:nvSpPr>
          <p:cNvPr id="14" name="Shape 12"/>
          <p:cNvSpPr/>
          <p:nvPr/>
        </p:nvSpPr>
        <p:spPr>
          <a:xfrm>
            <a:off x="3447288" y="2852928"/>
            <a:ext cx="2212848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10128" y="2907792"/>
            <a:ext cx="24871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rychlejší adaptace</a:t>
            </a:r>
            <a:endParaRPr lang="en-US" sz="950" dirty="0"/>
          </a:p>
          <a:p>
            <a:pPr algn="ctr"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stresové situace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025896" y="1874520"/>
            <a:ext cx="2670048" cy="164592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025896" y="1874520"/>
            <a:ext cx="2670048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025896" y="1938528"/>
            <a:ext cx="267004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−41%</a:t>
            </a:r>
            <a:endParaRPr lang="en-US" sz="5400" dirty="0"/>
          </a:p>
        </p:txBody>
      </p:sp>
      <p:sp>
        <p:nvSpPr>
          <p:cNvPr id="19" name="Shape 17"/>
          <p:cNvSpPr/>
          <p:nvPr/>
        </p:nvSpPr>
        <p:spPr>
          <a:xfrm>
            <a:off x="6254496" y="2852928"/>
            <a:ext cx="2212848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17336" y="2907792"/>
            <a:ext cx="24871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reaktivních rozhodnutí</a:t>
            </a:r>
            <a:endParaRPr lang="en-US" sz="950" dirty="0"/>
          </a:p>
          <a:p>
            <a:pPr algn="ctr" indent="0" marL="0">
              <a:lnSpc>
                <a:spcPct val="135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 absolvování programu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11480" y="3547872"/>
            <a:ext cx="27432" cy="15544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76072" y="3529584"/>
            <a:ext cx="81564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Metodologie z vrcholového sportu — ATP Tour, NFL, olympijský výběr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11480" y="3794760"/>
            <a:ext cx="27432" cy="15544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76072" y="3776472"/>
            <a:ext cx="81564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Vědecký základ: HRV biofeedback, neuroplasticita, polyvagální teorie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11480" y="4041648"/>
            <a:ext cx="27432" cy="15544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76072" y="4023360"/>
            <a:ext cx="81564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Okamžitá aplikace — nástroje použitelné od následujícího dne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11480" y="4288536"/>
            <a:ext cx="27432" cy="15544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76072" y="4270248"/>
            <a:ext cx="815644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Pravidelné měření pokroku — viditelné a hmatatélné výsledky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30" name="Text 28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13</a:t>
            </a:r>
            <a:endParaRPr lang="en-US" sz="5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18872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 —  KDO JSME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384048"/>
            <a:ext cx="83210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Tým za Winning Minds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11480" y="1298448"/>
            <a:ext cx="4069080" cy="320040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298448"/>
            <a:ext cx="4069080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435608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Michal Cipro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1819656"/>
            <a:ext cx="36118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50" b="1" spc="10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Coach &amp; Zakladatel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640080" y="2121408"/>
            <a:ext cx="3611880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212848"/>
            <a:ext cx="361188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Specialista na výkon a mentální odolnost. Pracoval s profesionálními sportovci na ATP Tour a s C-suite lídry předních českých korporací. Průkopník HRV biofeedback tréninku v ČR.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40080" y="3511296"/>
            <a:ext cx="3611880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3630168"/>
            <a:ext cx="27432" cy="173736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4672" y="3630168"/>
            <a:ext cx="342900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15+ let praxe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40080" y="3877056"/>
            <a:ext cx="27432" cy="173736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4672" y="3877056"/>
            <a:ext cx="342900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ATP Tour &amp; Top management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40080" y="4123944"/>
            <a:ext cx="27432" cy="173736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04672" y="4123944"/>
            <a:ext cx="342900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HRV biofeedback specialista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40080" y="4178808"/>
            <a:ext cx="3611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winningminds.cz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1298448"/>
            <a:ext cx="4069080" cy="320040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63440" y="1298448"/>
            <a:ext cx="4069080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92040" y="1435608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Milan Večeřa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4892040" y="1819656"/>
            <a:ext cx="36118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50" b="1" spc="10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Performance Coach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892040" y="2121408"/>
            <a:ext cx="3611880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92040" y="2212848"/>
            <a:ext cx="361188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EFA certifikovaný poradce a business coach. Zakladatel Business Family — poradenské skupiny zaměřené na finanční a business performance. Zkušenosti s řízením a scaling businessu.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92040" y="3511296"/>
            <a:ext cx="3611880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92040" y="3630168"/>
            <a:ext cx="27432" cy="173736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56632" y="3630168"/>
            <a:ext cx="342900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EFA certifikace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4892040" y="3877056"/>
            <a:ext cx="27432" cy="173736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56632" y="3877056"/>
            <a:ext cx="342900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Zakladatel Business Family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892040" y="4123944"/>
            <a:ext cx="27432" cy="173736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56632" y="4123944"/>
            <a:ext cx="342900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scaling specialista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892040" y="4178808"/>
            <a:ext cx="3611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businessfamily.cz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34" name="Text 32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13</a:t>
            </a:r>
            <a:endParaRPr lang="en-US" sz="5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28600"/>
            <a:ext cx="8321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  ×  BUSINESS PERFORMANCE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457200"/>
            <a:ext cx="8321040" cy="10973"/>
          </a:xfrm>
          <a:prstGeom prst="rect">
            <a:avLst/>
          </a:prstGeom>
          <a:solidFill>
            <a:srgbClr val="1D2D3D"/>
          </a:solidFill>
          <a:ln w="12700">
            <a:solidFill>
              <a:srgbClr val="1D2D3D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11480" y="1261872"/>
            <a:ext cx="8321040" cy="20117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3337560"/>
            <a:ext cx="8321040" cy="20117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353312"/>
            <a:ext cx="8321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</a:t>
            </a:r>
            <a:endParaRPr lang="en-US" sz="6800" dirty="0"/>
          </a:p>
        </p:txBody>
      </p:sp>
      <p:sp>
        <p:nvSpPr>
          <p:cNvPr id="7" name="Text 5"/>
          <p:cNvSpPr/>
          <p:nvPr/>
        </p:nvSpPr>
        <p:spPr>
          <a:xfrm>
            <a:off x="411480" y="2340864"/>
            <a:ext cx="8321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8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PERFORM?</a:t>
            </a:r>
            <a:endParaRPr lang="en-US" sz="6800" dirty="0"/>
          </a:p>
        </p:txBody>
      </p:sp>
      <p:sp>
        <p:nvSpPr>
          <p:cNvPr id="8" name="Text 6"/>
          <p:cNvSpPr/>
          <p:nvPr/>
        </p:nvSpPr>
        <p:spPr>
          <a:xfrm>
            <a:off x="1097280" y="3429000"/>
            <a:ext cx="6949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je dostupný jako privátní firemní formát, skupinový program nebo série workshopů.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388620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Michal Cipro</a:t>
            </a:r>
            <a:endParaRPr lang="en-US" sz="9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michal.cipro@gmail.com</a:t>
            </a:r>
            <a:endParaRPr lang="en-US" sz="9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winningminds.cz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544568" y="3977640"/>
            <a:ext cx="13716" cy="384048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83480" y="388620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Milan Večeřa</a:t>
            </a:r>
            <a:endParaRPr lang="en-US" sz="9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BusinessFamily.cz</a:t>
            </a:r>
            <a:endParaRPr lang="en-US" sz="9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viteznemysleni.cz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13" name="Text 11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13</a:t>
            </a:r>
            <a:endParaRPr lang="en-US" sz="5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18872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 —  PROČ LÍDŘI SELHÁVAJÍ POD TLAKEM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384048"/>
            <a:ext cx="83210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51206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Výkon klesá přesně</a:t>
            </a:r>
            <a:endParaRPr lang="en-US" sz="26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když je nejvíce potřeba.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572768"/>
            <a:ext cx="512064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Pod tlakem — klíčový obchod, při řízení krize, v prezentaci boardu — výkon většiny lídřů klesá o 20–40 %. Ne proto, že nejsou schopní. Ale proto, že jejich nervókový systém nebyl nikdy natrénován na výkon pod tlakem.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806440" y="484632"/>
            <a:ext cx="2926080" cy="201168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806440" y="484632"/>
            <a:ext cx="2926080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806440" y="566928"/>
            <a:ext cx="2926080" cy="10058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−38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5806440" y="1591056"/>
            <a:ext cx="2926080" cy="393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%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6035040" y="2020824"/>
            <a:ext cx="2468880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806440" y="2084832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průměrný pokles výkonu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lídra v klíčové situaci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806440" y="2596896"/>
            <a:ext cx="2926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1D2D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Zdroj: McKinsey Leadership Performance Study, 2022</a:t>
            </a:r>
            <a:endParaRPr lang="en-US" sz="650" dirty="0"/>
          </a:p>
        </p:txBody>
      </p:sp>
      <p:sp>
        <p:nvSpPr>
          <p:cNvPr id="13" name="Shape 11"/>
          <p:cNvSpPr/>
          <p:nvPr/>
        </p:nvSpPr>
        <p:spPr>
          <a:xfrm>
            <a:off x="411480" y="2807208"/>
            <a:ext cx="2651760" cy="1719072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" y="2807208"/>
            <a:ext cx="2651760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2648" y="2935224"/>
            <a:ext cx="2249424" cy="3383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Selhání pod tlakem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12648" y="3300984"/>
            <a:ext cx="224942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Obchody, prezentace a klíčová rozhodnutí — v moment největšího stresu.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200400" y="2807208"/>
            <a:ext cx="2651760" cy="1719072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00400" y="2807208"/>
            <a:ext cx="2651760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01568" y="2935224"/>
            <a:ext cx="2249424" cy="3383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Reaktivita místo záměru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401568" y="3300984"/>
            <a:ext cx="224942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Emoce řídí rozhodnutí. Vzorce z minulosti blokují plný potenciál.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89320" y="2807208"/>
            <a:ext cx="2651760" cy="1719072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989320" y="2807208"/>
            <a:ext cx="2651760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190488" y="2935224"/>
            <a:ext cx="2249424" cy="3383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Vyhoření jako standard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190488" y="3300984"/>
            <a:ext cx="2249424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Dlouhodobý výkon bez systému vede k úniku energie a vyhoření.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26" name="Text 24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13</a:t>
            </a:r>
            <a:endParaRPr lang="en-US" sz="5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18872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 —  PŘESAH SPORTU DO BUSINESSU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384048"/>
            <a:ext cx="83210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Proč jsou vrcholoví atleti nejlépe</a:t>
            </a:r>
            <a:endParaRPr lang="en-US" sz="26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připraveni na business pod tlakem?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536192"/>
            <a:ext cx="37490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Brady je zván do korporotních boardů — ne jako celebrity, ale jako expert na výkon pod tlakem. Vrcholoví atleti trénují přesně to, co business potřebuje.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411480" y="2468880"/>
            <a:ext cx="3749040" cy="86868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2468880"/>
            <a:ext cx="3749040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2542032"/>
            <a:ext cx="7315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7×</a:t>
            </a:r>
            <a:endParaRPr lang="en-US" sz="3400" dirty="0"/>
          </a:p>
        </p:txBody>
      </p:sp>
      <p:sp>
        <p:nvSpPr>
          <p:cNvPr id="9" name="Shape 7"/>
          <p:cNvSpPr/>
          <p:nvPr/>
        </p:nvSpPr>
        <p:spPr>
          <a:xfrm>
            <a:off x="1371600" y="2679192"/>
            <a:ext cx="18288" cy="429768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508760" y="2560320"/>
            <a:ext cx="2505456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 Bowl Champion</a:t>
            </a:r>
            <a:endParaRPr lang="en-US" sz="10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20+ let výkonu pod extrémním tlakem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3456432"/>
            <a:ext cx="37490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Výkon pod tlakem je naučená dovednost</a:t>
            </a:r>
            <a:endParaRPr lang="en-US" sz="13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ne vrozená vlastnost.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26280" y="1325880"/>
            <a:ext cx="19019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SPORT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830568" y="1325880"/>
            <a:ext cx="19019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4526280" y="1609344"/>
            <a:ext cx="4206240" cy="13716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26280" y="1719072"/>
            <a:ext cx="19019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Extrémní tlak po hodiny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64808" y="1719072"/>
            <a:ext cx="34747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848856" y="1719072"/>
            <a:ext cx="19019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Klíčová rozhodnutí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26280" y="2286000"/>
            <a:ext cx="4206240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26280" y="2350008"/>
            <a:ext cx="4206240" cy="658368"/>
          </a:xfrm>
          <a:prstGeom prst="rect">
            <a:avLst/>
          </a:prstGeom>
          <a:solidFill>
            <a:srgbClr val="0B1222"/>
          </a:solidFill>
          <a:ln w="12700">
            <a:solidFill>
              <a:srgbClr val="0B12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26280" y="2450592"/>
            <a:ext cx="19019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Okamžitá zpětná vazba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64808" y="2450592"/>
            <a:ext cx="34747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848856" y="2450592"/>
            <a:ext cx="19019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Kvartalní výsledky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26280" y="3017520"/>
            <a:ext cx="4206240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26280" y="3182112"/>
            <a:ext cx="19019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Mentální odolnost = přežití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464808" y="3182112"/>
            <a:ext cx="34747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848856" y="3182112"/>
            <a:ext cx="19019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Mentální odolnost = výkon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26280" y="3749040"/>
            <a:ext cx="4206240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526280" y="3813048"/>
            <a:ext cx="4206240" cy="658368"/>
          </a:xfrm>
          <a:prstGeom prst="rect">
            <a:avLst/>
          </a:prstGeom>
          <a:solidFill>
            <a:srgbClr val="0B1222"/>
          </a:solidFill>
          <a:ln w="12700">
            <a:solidFill>
              <a:srgbClr val="0B122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26280" y="3913632"/>
            <a:ext cx="19019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Systémový výkon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464808" y="3913632"/>
            <a:ext cx="34747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848856" y="3913632"/>
            <a:ext cx="19019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Udržitelný růst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26280" y="4480560"/>
            <a:ext cx="4206240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34" name="Text 32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13</a:t>
            </a:r>
            <a:endParaRPr lang="en-US" sz="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18872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 —  METODOLOGIE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384048"/>
            <a:ext cx="83210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Tři pilíře výkonu pod tlakem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298448"/>
            <a:ext cx="8321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 staví na průniku tří disciplín — vědy o mozku, vrcholové sportovní psychologie a strategického řízení businessu.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411480" y="1901952"/>
            <a:ext cx="2670048" cy="2578608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1901952"/>
            <a:ext cx="2670048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2011680"/>
            <a:ext cx="548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94360" y="2560320"/>
            <a:ext cx="23042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Nervókový systém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94360" y="2962656"/>
            <a:ext cx="230428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BIOLOGIE VÝKONU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94360" y="3218688"/>
            <a:ext cx="2304288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3337560"/>
            <a:ext cx="2304288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Regulace pod tlakem. Trénink autonomního nervókového systému. HRV biofeedback. Stav flow na povel.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18688" y="1901952"/>
            <a:ext cx="2670048" cy="2578608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18688" y="1901952"/>
            <a:ext cx="2670048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01568" y="2011680"/>
            <a:ext cx="548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401568" y="2560320"/>
            <a:ext cx="23042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Emociónální vzorce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401568" y="2962656"/>
            <a:ext cx="230428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PSYCHOLOGIE VÝKONU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3401568" y="3218688"/>
            <a:ext cx="2304288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01568" y="3337560"/>
            <a:ext cx="2304288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Identifikace a přepis limitujících vzorce. Emociónální inteligence v businessu. Rozhodování bez reaktivity.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025896" y="1901952"/>
            <a:ext cx="2670048" cy="2578608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025896" y="1901952"/>
            <a:ext cx="2670048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08776" y="2011680"/>
            <a:ext cx="548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6208776" y="2560320"/>
            <a:ext cx="230428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Strategická akce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208776" y="2962656"/>
            <a:ext cx="230428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b="1" spc="1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SYSTÉM VÝKONU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6208776" y="3218688"/>
            <a:ext cx="2304288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08776" y="3337560"/>
            <a:ext cx="2304288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architektura. 90denní plán výkonu. Měřitelné výsledky. Systém pro dlouhodobý výkon.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28" name="Text 26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13</a:t>
            </a:r>
            <a:endParaRPr lang="en-US" sz="5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18872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  01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384048"/>
            <a:ext cx="83210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Nervókový systém lídra pod tlakem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344168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CÍL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1572768"/>
            <a:ext cx="5074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Naučit lídry identifikovat a regulovat nervókový systém pod tlakem v reálném čase.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2496312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METODY A NÁSTROJE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411480" y="2807208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76072" y="2798064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HRV biofeedback — měření a regulace stresu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3200400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6072" y="3191256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Cold exposure a breathwork protokoly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11480" y="3593592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" y="3584448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Box breathing + 4-7-8 regulační techniky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11480" y="3986784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76072" y="3977640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Identifikace osobních pressure triggers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687568" y="1325880"/>
            <a:ext cx="3044952" cy="320040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687568" y="1325880"/>
            <a:ext cx="3044952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70448" y="1481328"/>
            <a:ext cx="26791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VÝSTUP MODULU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5870448" y="1709928"/>
            <a:ext cx="2679192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870448" y="1865376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35040" y="1856232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Porozumění vlastnímu stress response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870448" y="2395728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035040" y="2386584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Regulační technika do 90 sekund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870448" y="2926080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35040" y="2916936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 HRV měření a profil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5870448" y="3456432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35040" y="344728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Osobní mapa spouštěčů tlaku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29" name="Text 27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13</a:t>
            </a:r>
            <a:endParaRPr lang="en-US" sz="5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18872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  02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384048"/>
            <a:ext cx="83210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Tlak → vzorec → vědomá odpověď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344168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CÍL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1572768"/>
            <a:ext cx="5074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Identifikovat osobní vzorce reaktivity pod tlakem a nahradit je záměrnou, vědomou odpovědí.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2496312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METODY A NÁSTROJE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411480" y="2807208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76072" y="2798064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Pressure Pattern Analysis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3200400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6072" y="3191256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Emotional tagging technique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11480" y="3593592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" y="3584448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Pattern interrupt protokol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11480" y="3986784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76072" y="3977640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Somatic awareness cvičení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687568" y="1325880"/>
            <a:ext cx="3044952" cy="320040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687568" y="1325880"/>
            <a:ext cx="3044952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70448" y="1481328"/>
            <a:ext cx="26791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VÝSTUP MODULU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5870448" y="1709928"/>
            <a:ext cx="2679192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870448" y="1865376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35040" y="1856232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Mapa osobních reaktivních vzorce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870448" y="2395728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035040" y="2386584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specifické interrupt techniky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870448" y="2926080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35040" y="2916936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Snížení reaktivity o 40–60 %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5870448" y="3456432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35040" y="344728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Vědomá odpověď místo automatické reakce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29" name="Text 27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13</a:t>
            </a:r>
            <a:endParaRPr lang="en-US" sz="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18872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  03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384048"/>
            <a:ext cx="83210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Výkon v businessu &amp; identita lídra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344168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CÍL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1572768"/>
            <a:ext cx="5074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Propojit výkonnost se silnou identitou lídra. Definovat osobní výkonošá standard.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2496312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METODY A NÁSTROJE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411480" y="2807208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76072" y="2798064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architecture workshop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3200400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6072" y="3191256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Values-performance alignment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11480" y="3593592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" y="3584448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performance case studies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11480" y="3986784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76072" y="3977640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identity statement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687568" y="1325880"/>
            <a:ext cx="3044952" cy="320040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687568" y="1325880"/>
            <a:ext cx="3044952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70448" y="1481328"/>
            <a:ext cx="26791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VÝSTUP MODULU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5870448" y="1709928"/>
            <a:ext cx="2679192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870448" y="1865376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35040" y="1856232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Jasná identita výkonného lídra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870448" y="2395728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035040" y="2386584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Propojení hodnot a výkonu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870448" y="2926080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35040" y="2916936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Osobní výkonošá manifest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5870448" y="3456432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35040" y="344728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Strategické cíle zakotvené v identitě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29" name="Text 27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13</a:t>
            </a:r>
            <a:endParaRPr lang="en-US" sz="5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18872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  04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384048"/>
            <a:ext cx="83210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Systém výkonu &amp; 90denní plán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344168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CÍL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1572768"/>
            <a:ext cx="5074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Postavit osobní systém výkonu s konkrétním 90denním plánem a strukturou pro dlouhodobé výsledky.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2496312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METODY A NÁSTROJE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411480" y="2807208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76072" y="2798064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architecture design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3200400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6072" y="3191256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90-Day Performance Plan framework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11480" y="3593592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" y="3584448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Habit stacking metodologie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11480" y="3986784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76072" y="3977640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Accountability structure setup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687568" y="1325880"/>
            <a:ext cx="3044952" cy="320040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687568" y="1325880"/>
            <a:ext cx="3044952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70448" y="1481328"/>
            <a:ext cx="26791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VÝSTUP MODULU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5870448" y="1709928"/>
            <a:ext cx="2679192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870448" y="1865376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35040" y="1856232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Kompletní 90denní plán výkonu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870448" y="2395728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035040" y="2386584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 performance protocol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870448" y="2926080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35040" y="2916936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Systém zpětné vazby a měření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5870448" y="3456432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35040" y="344728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Struktura pro dlouhodobý výkon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29" name="Text 27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13</a:t>
            </a:r>
            <a:endParaRPr lang="en-US" sz="5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80C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118872"/>
            <a:ext cx="83210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  05  —  PŘIPRAVUJEME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411480" y="384048"/>
            <a:ext cx="8321040" cy="16459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502920"/>
            <a:ext cx="8321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Tým pod tlakem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344168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CÍL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11480" y="1572768"/>
            <a:ext cx="507492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Aplikovat principy výkonu na týmovou dynamiku. Vybudovat kolektivní odolnost a výkonnostní kulturu.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2496312"/>
            <a:ext cx="5074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METODY A NÁSTROJE</a:t>
            </a:r>
            <a:endParaRPr lang="en-US" sz="750" dirty="0"/>
          </a:p>
        </p:txBody>
      </p:sp>
      <p:sp>
        <p:nvSpPr>
          <p:cNvPr id="8" name="Shape 6"/>
          <p:cNvSpPr/>
          <p:nvPr/>
        </p:nvSpPr>
        <p:spPr>
          <a:xfrm>
            <a:off x="411480" y="2807208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76072" y="2798064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pressure profiling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3200400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6072" y="3191256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Collective nervous system regulation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11480" y="3593592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" y="3584448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Pressure communication protocols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11480" y="3986784"/>
            <a:ext cx="27432" cy="24688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76072" y="3977640"/>
            <a:ext cx="48463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performance ritual design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687568" y="1325880"/>
            <a:ext cx="3044952" cy="3200400"/>
          </a:xfrm>
          <a:prstGeom prst="rect">
            <a:avLst/>
          </a:prstGeom>
          <a:solidFill>
            <a:srgbClr val="0E1928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687568" y="1325880"/>
            <a:ext cx="3044952" cy="23774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70448" y="1481328"/>
            <a:ext cx="26791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b="1" spc="250" kern="0" dirty="0">
                <a:solidFill>
                  <a:srgbClr val="3A96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VÝSTUP MODULU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5870448" y="1709928"/>
            <a:ext cx="2679192" cy="10973"/>
          </a:xfrm>
          <a:prstGeom prst="rect">
            <a:avLst/>
          </a:prstGeom>
          <a:solidFill>
            <a:srgbClr val="1B2C41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870448" y="1865376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35040" y="1856232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Společný jazyk výkonu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870448" y="2395728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035040" y="2386584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Týmový stress response systém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870448" y="2926080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35040" y="2916936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Protokol pro krizovou komunikaci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5870448" y="3456432"/>
            <a:ext cx="27432" cy="338328"/>
          </a:xfrm>
          <a:prstGeom prst="rect">
            <a:avLst/>
          </a:prstGeom>
          <a:solidFill>
            <a:srgbClr val="3A96F6"/>
          </a:solidFill>
          <a:ln w="12700">
            <a:solidFill>
              <a:srgbClr val="3A96F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35040" y="3447288"/>
            <a:ext cx="2560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A8BBC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Měřitelné zlepšení týmové výkonnosti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11480" y="4370832"/>
            <a:ext cx="5074920" cy="274320"/>
          </a:xfrm>
          <a:prstGeom prst="rect">
            <a:avLst/>
          </a:prstGeom>
          <a:solidFill>
            <a:srgbClr val="1D2D3D"/>
          </a:solidFill>
          <a:ln w="12700">
            <a:solidFill>
              <a:srgbClr val="1B2C4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11480" y="4370832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87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Tento modul je ve vývoji. Bude dostupný v Q3 2025.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411480" y="4809744"/>
            <a:ext cx="20116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50" b="1" spc="250" kern="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MINDS</a:t>
            </a:r>
            <a:endParaRPr lang="en-US" sz="550" dirty="0"/>
          </a:p>
        </p:txBody>
      </p:sp>
      <p:sp>
        <p:nvSpPr>
          <p:cNvPr id="31" name="Text 29"/>
          <p:cNvSpPr/>
          <p:nvPr/>
        </p:nvSpPr>
        <p:spPr>
          <a:xfrm>
            <a:off x="7955280" y="4809744"/>
            <a:ext cx="77724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550" dirty="0">
                <a:solidFill>
                  <a:srgbClr val="2D40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/ 13</a:t>
            </a:r>
            <a:endParaRPr lang="en-US" sz="5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2026-04-27T04:32:52Z</dcterms:created>
  <dcterms:modified xsi:type="dcterms:W3CDTF">2026-04-27T04:32:52Z</dcterms:modified>
</cp:coreProperties>
</file>